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1" r:id="rId4"/>
    <p:sldId id="260" r:id="rId5"/>
    <p:sldId id="259" r:id="rId6"/>
    <p:sldId id="266" r:id="rId7"/>
    <p:sldId id="279" r:id="rId8"/>
    <p:sldId id="282" r:id="rId9"/>
    <p:sldId id="284" r:id="rId10"/>
    <p:sldId id="268" r:id="rId11"/>
    <p:sldId id="293" r:id="rId12"/>
    <p:sldId id="295" r:id="rId13"/>
    <p:sldId id="294" r:id="rId14"/>
    <p:sldId id="296" r:id="rId15"/>
    <p:sldId id="273" r:id="rId16"/>
    <p:sldId id="269" r:id="rId17"/>
    <p:sldId id="289" r:id="rId18"/>
    <p:sldId id="275" r:id="rId19"/>
    <p:sldId id="287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09" autoAdjust="0"/>
    <p:restoredTop sz="94660"/>
  </p:normalViewPr>
  <p:slideViewPr>
    <p:cSldViewPr snapToGrid="0">
      <p:cViewPr varScale="1">
        <p:scale>
          <a:sx n="71" d="100"/>
          <a:sy n="71" d="100"/>
        </p:scale>
        <p:origin x="1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6327A-DCF4-4405-A2C1-CDD414E24499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F7AE1-A47D-4637-A14A-C6FAA89E66D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7358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F7AE1-A47D-4637-A14A-C6FAA89E66D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94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262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96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368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489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82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3730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281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19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71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38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4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7F0344-54D3-4A6B-94F2-CD3653DC8BF2}" type="datetimeFigureOut">
              <a:rPr lang="it-IT" smtClean="0"/>
              <a:t>16/04/2024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72115D-5F8C-4AB4-8DAB-B126D4EB8E7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110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52463F6-17DA-3BB9-F460-52144C7FB988}"/>
              </a:ext>
            </a:extLst>
          </p:cNvPr>
          <p:cNvSpPr/>
          <p:nvPr/>
        </p:nvSpPr>
        <p:spPr>
          <a:xfrm>
            <a:off x="-1" y="0"/>
            <a:ext cx="5172635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87193-B3E5-FD12-D140-B6CBE049F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452" y="218946"/>
            <a:ext cx="4412021" cy="3030724"/>
          </a:xfrm>
        </p:spPr>
        <p:txBody>
          <a:bodyPr anchor="b">
            <a:normAutofit/>
          </a:bodyPr>
          <a:lstStyle/>
          <a:p>
            <a:pPr algn="l"/>
            <a:r>
              <a:rPr lang="en-GB" sz="3700" dirty="0"/>
              <a:t>Linear Interacting Peptides (LIPs) Detection in Protein Sequences Based on Embedding Models</a:t>
            </a:r>
            <a:endParaRPr lang="it-IT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90645-81B8-223B-D7EB-7575052FA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43" y="3431307"/>
            <a:ext cx="2130574" cy="64633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1800" i="1" dirty="0"/>
              <a:t>Supervisor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it-IT" sz="1800" dirty="0"/>
              <a:t>Damiano Piovesan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it-IT" sz="1800" dirty="0"/>
          </a:p>
        </p:txBody>
      </p:sp>
      <p:pic>
        <p:nvPicPr>
          <p:cNvPr id="43" name="Picture 42" descr="A colorful structure with green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8C6669F6-8BB8-34B9-A7A7-77DB5FC5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1" b="10755"/>
          <a:stretch/>
        </p:blipFill>
        <p:spPr>
          <a:xfrm>
            <a:off x="5513062" y="1114104"/>
            <a:ext cx="6876979" cy="4559556"/>
          </a:xfrm>
          <a:prstGeom prst="rect">
            <a:avLst/>
          </a:prstGeom>
        </p:spPr>
      </p:pic>
      <p:pic>
        <p:nvPicPr>
          <p:cNvPr id="23" name="Picture 22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F5A4CB71-E05F-3AC3-7962-ED22D021E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5" y="4922597"/>
            <a:ext cx="1543727" cy="1553581"/>
          </a:xfrm>
          <a:prstGeom prst="rect">
            <a:avLst/>
          </a:prstGeom>
        </p:spPr>
      </p:pic>
      <p:pic>
        <p:nvPicPr>
          <p:cNvPr id="24" name="Picture 23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B8B097B7-2C95-4DC9-D796-E07619EB2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17" y="4759722"/>
            <a:ext cx="1879332" cy="1879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3E40B-C4CB-ECA7-E5C2-8B14E5603D14}"/>
              </a:ext>
            </a:extLst>
          </p:cNvPr>
          <p:cNvSpPr txBox="1"/>
          <p:nvPr/>
        </p:nvSpPr>
        <p:spPr>
          <a:xfrm>
            <a:off x="2668115" y="3431307"/>
            <a:ext cx="2130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i="1" dirty="0"/>
              <a:t>Master Candidate</a:t>
            </a:r>
          </a:p>
          <a:p>
            <a:pPr algn="l"/>
            <a:r>
              <a:rPr lang="it-IT" dirty="0"/>
              <a:t>Riccardo Carangelo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5D78A-A7E0-D58C-6FBC-CE2633C68287}"/>
              </a:ext>
            </a:extLst>
          </p:cNvPr>
          <p:cNvSpPr txBox="1"/>
          <p:nvPr/>
        </p:nvSpPr>
        <p:spPr>
          <a:xfrm>
            <a:off x="1021772" y="4214324"/>
            <a:ext cx="3006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1800" dirty="0"/>
              <a:t>University of Padova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it-IT" sz="1800" dirty="0" err="1"/>
              <a:t>Academic</a:t>
            </a:r>
            <a:r>
              <a:rPr lang="it-IT" sz="1800" dirty="0"/>
              <a:t> </a:t>
            </a:r>
            <a:r>
              <a:rPr lang="it-IT" sz="1800" dirty="0" err="1"/>
              <a:t>year</a:t>
            </a:r>
            <a:r>
              <a:rPr lang="it-IT" sz="1800" dirty="0"/>
              <a:t> 2023-2024</a:t>
            </a:r>
          </a:p>
        </p:txBody>
      </p:sp>
    </p:spTree>
    <p:extLst>
      <p:ext uri="{BB962C8B-B14F-4D97-AF65-F5344CB8AC3E}">
        <p14:creationId xmlns:p14="http://schemas.microsoft.com/office/powerpoint/2010/main" val="3604436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C74C62-8FF0-A292-07DD-062A4F8BAC6D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/>
              <a:t>The CNN model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5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/>
              <a:t>Model </a:t>
            </a:r>
            <a:r>
              <a:rPr lang="it-IT" sz="2400" dirty="0" err="1"/>
              <a:t>outline</a:t>
            </a:r>
            <a:r>
              <a:rPr lang="it-IT" sz="2400" dirty="0"/>
              <a:t>:</a:t>
            </a:r>
          </a:p>
          <a:p>
            <a:pPr marL="342900" indent="-342900">
              <a:buFontTx/>
              <a:buChar char="-"/>
            </a:pPr>
            <a:r>
              <a:rPr lang="it-IT" sz="2400" b="1" dirty="0" err="1"/>
              <a:t>Pointwise</a:t>
            </a:r>
            <a:r>
              <a:rPr lang="it-IT" sz="2400" dirty="0"/>
              <a:t> </a:t>
            </a:r>
            <a:r>
              <a:rPr lang="it-IT" sz="2400" dirty="0" err="1"/>
              <a:t>convolution</a:t>
            </a:r>
            <a:endParaRPr lang="it-IT" sz="2400" dirty="0"/>
          </a:p>
          <a:p>
            <a:pPr marL="342900" indent="-342900">
              <a:buFontTx/>
              <a:buChar char="-"/>
            </a:pPr>
            <a:r>
              <a:rPr lang="it-IT" sz="2400" b="1" dirty="0" err="1"/>
              <a:t>Depthwise</a:t>
            </a:r>
            <a:r>
              <a:rPr lang="it-IT" sz="2400" dirty="0"/>
              <a:t> </a:t>
            </a:r>
            <a:r>
              <a:rPr lang="it-IT" sz="2400" dirty="0" err="1"/>
              <a:t>convolution</a:t>
            </a:r>
            <a:endParaRPr lang="it-IT" sz="2400" dirty="0"/>
          </a:p>
          <a:p>
            <a:pPr marL="342900" indent="-342900">
              <a:buFontTx/>
              <a:buChar char="-"/>
            </a:pPr>
            <a:r>
              <a:rPr lang="it-IT" sz="2400" dirty="0" err="1"/>
              <a:t>Several</a:t>
            </a:r>
            <a:r>
              <a:rPr lang="it-IT" sz="2400" dirty="0"/>
              <a:t> </a:t>
            </a:r>
            <a:r>
              <a:rPr lang="it-IT" sz="2400" b="1" dirty="0" err="1"/>
              <a:t>regularization</a:t>
            </a:r>
            <a:r>
              <a:rPr lang="it-IT" sz="2400" dirty="0"/>
              <a:t> tools</a:t>
            </a:r>
          </a:p>
          <a:p>
            <a:endParaRPr lang="it-IT" sz="2400" dirty="0"/>
          </a:p>
          <a:p>
            <a:endParaRPr lang="it-IT" sz="24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CD9830-2E94-DB18-D837-0B1B6EF13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71" y="10138"/>
            <a:ext cx="5924602" cy="6515088"/>
          </a:xfrm>
          <a:prstGeom prst="rect">
            <a:avLst/>
          </a:prstGeom>
        </p:spPr>
      </p:pic>
      <p:pic>
        <p:nvPicPr>
          <p:cNvPr id="6" name="Picture 5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D2E11001-099C-ADDF-6302-4E69E3D3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3A526784-97A9-79DE-33CA-C30FEC589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85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C74C62-8FF0-A292-07DD-062A4F8BAC6D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/>
              <a:t>Training </a:t>
            </a:r>
            <a:r>
              <a:rPr lang="it-IT" sz="4000" dirty="0" err="1"/>
              <a:t>specifics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1179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First grid-search</a:t>
            </a:r>
          </a:p>
          <a:p>
            <a:r>
              <a:rPr lang="en-GB" sz="2400" dirty="0"/>
              <a:t>Hybrid regularization grid-search for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The right </a:t>
            </a:r>
            <a:r>
              <a:rPr lang="en-GB" sz="2400" b="1" dirty="0"/>
              <a:t>optimizer</a:t>
            </a:r>
            <a:r>
              <a:rPr lang="en-GB" sz="2400" dirty="0"/>
              <a:t> (between Adam and </a:t>
            </a:r>
            <a:r>
              <a:rPr lang="en-GB" sz="2400" dirty="0" err="1"/>
              <a:t>AdamW</a:t>
            </a:r>
            <a:r>
              <a:rPr lang="en-GB" sz="2400" dirty="0"/>
              <a:t>)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The final </a:t>
            </a:r>
            <a:r>
              <a:rPr lang="en-GB" sz="2400" b="1" dirty="0"/>
              <a:t>dropout</a:t>
            </a:r>
            <a:r>
              <a:rPr lang="en-GB" sz="2400" dirty="0"/>
              <a:t> value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The final </a:t>
            </a:r>
            <a:r>
              <a:rPr lang="en-GB" sz="2400" b="1" dirty="0"/>
              <a:t>learning rate </a:t>
            </a:r>
            <a:r>
              <a:rPr lang="en-GB" sz="2400" dirty="0"/>
              <a:t>value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The final </a:t>
            </a:r>
            <a:r>
              <a:rPr lang="en-GB" sz="2400" b="1" dirty="0"/>
              <a:t>weight decay </a:t>
            </a:r>
            <a:r>
              <a:rPr lang="en-GB" sz="2400" dirty="0"/>
              <a:t>value</a:t>
            </a:r>
          </a:p>
          <a:p>
            <a:pPr marL="342900" indent="-342900">
              <a:buFontTx/>
              <a:buChar char="-"/>
            </a:pPr>
            <a:r>
              <a:rPr lang="en-GB" sz="2400" b="1" dirty="0"/>
              <a:t>Batch normalization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CD9830-2E94-DB18-D837-0B1B6EF13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71" y="10138"/>
            <a:ext cx="5924602" cy="6515088"/>
          </a:xfrm>
          <a:prstGeom prst="rect">
            <a:avLst/>
          </a:prstGeom>
        </p:spPr>
      </p:pic>
      <p:pic>
        <p:nvPicPr>
          <p:cNvPr id="6" name="Picture 5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D2E11001-099C-ADDF-6302-4E69E3D3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3A526784-97A9-79DE-33CA-C30FEC589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9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C74C62-8FF0-A292-07DD-062A4F8BAC6D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/>
              <a:t>Training </a:t>
            </a:r>
            <a:r>
              <a:rPr lang="it-IT" sz="4000" dirty="0" err="1"/>
              <a:t>specifics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5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Second grid-search</a:t>
            </a:r>
          </a:p>
          <a:p>
            <a:r>
              <a:rPr lang="en-GB" sz="2400" dirty="0"/>
              <a:t>Hyperparameters grid-search for</a:t>
            </a:r>
          </a:p>
          <a:p>
            <a:pPr marL="342900" indent="-342900">
              <a:buFontTx/>
              <a:buChar char="-"/>
            </a:pPr>
            <a:r>
              <a:rPr lang="en-GB" sz="2400" b="1" dirty="0"/>
              <a:t>Batch size</a:t>
            </a:r>
            <a:r>
              <a:rPr lang="en-GB" sz="2400" dirty="0"/>
              <a:t> of the input</a:t>
            </a:r>
          </a:p>
          <a:p>
            <a:pPr marL="342900" indent="-342900">
              <a:buFontTx/>
              <a:buChar char="-"/>
            </a:pPr>
            <a:r>
              <a:rPr lang="en-GB" sz="2400" b="1" dirty="0"/>
              <a:t>Output channels</a:t>
            </a:r>
            <a:r>
              <a:rPr lang="en-GB" sz="2400" dirty="0"/>
              <a:t> for the first pointwise convolutional block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CD9830-2E94-DB18-D837-0B1B6EF13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71" y="10138"/>
            <a:ext cx="5924602" cy="6515088"/>
          </a:xfrm>
          <a:prstGeom prst="rect">
            <a:avLst/>
          </a:prstGeom>
        </p:spPr>
      </p:pic>
      <p:pic>
        <p:nvPicPr>
          <p:cNvPr id="6" name="Picture 5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D2E11001-099C-ADDF-6302-4E69E3D3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3A526784-97A9-79DE-33CA-C30FEC589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35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C74C62-8FF0-A292-07DD-062A4F8BAC6D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/>
              <a:t>Training </a:t>
            </a:r>
            <a:r>
              <a:rPr lang="it-IT" sz="4000" dirty="0" err="1"/>
              <a:t>specifics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5"/>
            <a:ext cx="3201366" cy="311796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en-GB" sz="2400" b="1" dirty="0"/>
              <a:t>Optimizer</a:t>
            </a:r>
            <a:r>
              <a:rPr lang="en-GB" sz="2400" dirty="0"/>
              <a:t>: </a:t>
            </a:r>
            <a:r>
              <a:rPr lang="en-GB" sz="2400" dirty="0" err="1"/>
              <a:t>AdamW</a:t>
            </a:r>
            <a:r>
              <a:rPr lang="en-GB" sz="2400" dirty="0"/>
              <a:t> (with learning rate of 0.00001 and weight decay of 0.001)</a:t>
            </a:r>
          </a:p>
          <a:p>
            <a:pPr marL="342900" indent="-342900">
              <a:buFontTx/>
              <a:buChar char="-"/>
            </a:pPr>
            <a:r>
              <a:rPr lang="en-GB" sz="2400" b="1" dirty="0"/>
              <a:t>Loss function</a:t>
            </a:r>
            <a:r>
              <a:rPr lang="en-GB" sz="2400" dirty="0"/>
              <a:t>: binary cross-entropy</a:t>
            </a:r>
          </a:p>
          <a:p>
            <a:pPr marL="342900" indent="-342900">
              <a:buFontTx/>
              <a:buChar char="-"/>
            </a:pPr>
            <a:r>
              <a:rPr lang="en-GB" sz="2400" b="1" dirty="0"/>
              <a:t>Validation strategy</a:t>
            </a:r>
            <a:r>
              <a:rPr lang="en-GB" sz="2400" dirty="0"/>
              <a:t>: 5-fold stratified cross-validation</a:t>
            </a:r>
          </a:p>
          <a:p>
            <a:pPr marL="342900" indent="-342900">
              <a:buFontTx/>
              <a:buChar char="-"/>
            </a:pPr>
            <a:r>
              <a:rPr lang="en-GB" sz="2400" b="1" dirty="0"/>
              <a:t>Early stopping</a:t>
            </a:r>
            <a:r>
              <a:rPr lang="en-GB" sz="2400" dirty="0"/>
              <a:t> for delta-loss less than 0.01 with a 5 epochs patience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CD9830-2E94-DB18-D837-0B1B6EF13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71" y="10138"/>
            <a:ext cx="5924602" cy="6515088"/>
          </a:xfrm>
          <a:prstGeom prst="rect">
            <a:avLst/>
          </a:prstGeom>
        </p:spPr>
      </p:pic>
      <p:pic>
        <p:nvPicPr>
          <p:cNvPr id="6" name="Picture 5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D2E11001-099C-ADDF-6302-4E69E3D3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3A526784-97A9-79DE-33CA-C30FEC589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1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C74C62-8FF0-A292-07DD-062A4F8BAC6D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/>
              <a:t>Training </a:t>
            </a:r>
            <a:r>
              <a:rPr lang="it-IT" sz="4000" dirty="0" err="1"/>
              <a:t>specifics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5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Dataset balancing</a:t>
            </a:r>
          </a:p>
          <a:p>
            <a:pPr marL="342900" indent="-342900">
              <a:buFontTx/>
              <a:buChar char="-"/>
            </a:pPr>
            <a:r>
              <a:rPr lang="en-GB" sz="2400" b="1" dirty="0"/>
              <a:t>Random </a:t>
            </a:r>
            <a:r>
              <a:rPr lang="en-GB" sz="2400" b="1" dirty="0" err="1"/>
              <a:t>undersampling</a:t>
            </a:r>
            <a:r>
              <a:rPr lang="en-GB" sz="2400" dirty="0"/>
              <a:t> based on LIP-poor sequences</a:t>
            </a:r>
          </a:p>
          <a:p>
            <a:pPr marL="342900" indent="-342900">
              <a:buFontTx/>
              <a:buChar char="-"/>
            </a:pPr>
            <a:r>
              <a:rPr lang="en-GB" sz="2400" dirty="0" err="1"/>
              <a:t>PyTorch</a:t>
            </a:r>
            <a:r>
              <a:rPr lang="en-GB" sz="2400" dirty="0"/>
              <a:t> built-in </a:t>
            </a:r>
            <a:r>
              <a:rPr lang="en-GB" sz="2400" b="1" dirty="0"/>
              <a:t>weight </a:t>
            </a:r>
            <a:r>
              <a:rPr lang="en-GB" sz="2400" b="1" dirty="0" err="1"/>
              <a:t>balancement</a:t>
            </a:r>
            <a:endParaRPr lang="en-GB" sz="2400" b="1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CD9830-2E94-DB18-D837-0B1B6EF13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71" y="10138"/>
            <a:ext cx="5924602" cy="6515088"/>
          </a:xfrm>
          <a:prstGeom prst="rect">
            <a:avLst/>
          </a:prstGeom>
        </p:spPr>
      </p:pic>
      <p:pic>
        <p:nvPicPr>
          <p:cNvPr id="6" name="Picture 5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D2E11001-099C-ADDF-6302-4E69E3D3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3A526784-97A9-79DE-33CA-C30FEC589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4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0C9E02-4E2E-B9B9-3305-B3219BB32E2B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/>
              <a:t>The test sets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5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Two datasets were used for testing the model:</a:t>
            </a:r>
          </a:p>
          <a:p>
            <a:r>
              <a:rPr lang="en-GB" sz="2400" dirty="0"/>
              <a:t>- </a:t>
            </a:r>
            <a:r>
              <a:rPr lang="en-GB" sz="2400" b="1" dirty="0"/>
              <a:t>TE440</a:t>
            </a:r>
            <a:r>
              <a:rPr lang="en-GB" sz="2400" dirty="0"/>
              <a:t> dataset (LIP-specific task)</a:t>
            </a:r>
          </a:p>
          <a:p>
            <a:r>
              <a:rPr lang="en-GB" sz="2400" dirty="0"/>
              <a:t>- </a:t>
            </a:r>
            <a:r>
              <a:rPr lang="en-GB" sz="2400" b="1" dirty="0"/>
              <a:t>CAID Binding</a:t>
            </a:r>
            <a:r>
              <a:rPr lang="en-GB" sz="2400" dirty="0"/>
              <a:t> dataset (binding in disorder regions task)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A579B-982E-9B0C-AAF2-741B3F360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35" y="318819"/>
            <a:ext cx="4281138" cy="2854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123EF-C607-0E6E-B0BF-2B07A8487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36" y="3507059"/>
            <a:ext cx="4281140" cy="2854093"/>
          </a:xfrm>
          <a:prstGeom prst="rect">
            <a:avLst/>
          </a:prstGeom>
        </p:spPr>
      </p:pic>
      <p:pic>
        <p:nvPicPr>
          <p:cNvPr id="4" name="Picture 3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B6AC7CE5-E9D1-5335-6560-BCAFEE9F2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5EC92039-D925-C535-91C0-4489ADF0D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8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9E7F19-397A-BF9C-AC91-2DFE0EF0D1F1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 err="1"/>
              <a:t>Results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5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it-IT" sz="2400" dirty="0"/>
              <a:t>Loss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stable</a:t>
            </a:r>
            <a:r>
              <a:rPr lang="it-IT" sz="2400" dirty="0"/>
              <a:t> and converge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Global </a:t>
            </a:r>
            <a:r>
              <a:rPr lang="it-IT" sz="2400" dirty="0" err="1"/>
              <a:t>results</a:t>
            </a:r>
            <a:r>
              <a:rPr lang="it-IT" sz="2400" dirty="0"/>
              <a:t> are good on the training set</a:t>
            </a:r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1DEF255-D49A-D793-0B65-E06390F00C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4314" r="49024" b="48208"/>
          <a:stretch/>
        </p:blipFill>
        <p:spPr>
          <a:xfrm>
            <a:off x="6096000" y="224097"/>
            <a:ext cx="3912804" cy="3097698"/>
          </a:xfrm>
          <a:prstGeom prst="rect">
            <a:avLst/>
          </a:prstGeom>
        </p:spPr>
      </p:pic>
      <p:pic>
        <p:nvPicPr>
          <p:cNvPr id="6" name="Picture 5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669CFD20-9E59-3947-76C9-137A10782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8D0DE058-B968-9BC2-CE5A-F353B6E33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454DDF-7F89-D08F-5534-38656AEAC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37010"/>
              </p:ext>
            </p:extLst>
          </p:nvPr>
        </p:nvGraphicFramePr>
        <p:xfrm>
          <a:off x="5254927" y="3768550"/>
          <a:ext cx="5635487" cy="2773015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3449599">
                  <a:extLst>
                    <a:ext uri="{9D8B030D-6E8A-4147-A177-3AD203B41FA5}">
                      <a16:colId xmlns:a16="http://schemas.microsoft.com/office/drawing/2014/main" val="3396880622"/>
                    </a:ext>
                  </a:extLst>
                </a:gridCol>
                <a:gridCol w="2185888">
                  <a:extLst>
                    <a:ext uri="{9D8B030D-6E8A-4147-A177-3AD203B41FA5}">
                      <a16:colId xmlns:a16="http://schemas.microsoft.com/office/drawing/2014/main" val="3146953744"/>
                    </a:ext>
                  </a:extLst>
                </a:gridCol>
              </a:tblGrid>
              <a:tr h="55460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20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Training scores</a:t>
                      </a:r>
                      <a:endParaRPr lang="it-IT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623349"/>
                  </a:ext>
                </a:extLst>
              </a:tr>
              <a:tr h="554603">
                <a:tc>
                  <a:txBody>
                    <a:bodyPr/>
                    <a:lstStyle/>
                    <a:p>
                      <a:pPr algn="l" fontAlgn="b"/>
                      <a:r>
                        <a:rPr lang="it-IT" sz="20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Precision score</a:t>
                      </a:r>
                      <a:endParaRPr lang="it-IT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0.7790</a:t>
                      </a:r>
                      <a:endParaRPr lang="it-IT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479773"/>
                  </a:ext>
                </a:extLst>
              </a:tr>
              <a:tr h="554603">
                <a:tc>
                  <a:txBody>
                    <a:bodyPr/>
                    <a:lstStyle/>
                    <a:p>
                      <a:pPr algn="l" fontAlgn="b"/>
                      <a:r>
                        <a:rPr lang="it-IT" sz="20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Recall score</a:t>
                      </a:r>
                      <a:endParaRPr lang="it-IT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0.8846</a:t>
                      </a:r>
                      <a:endParaRPr lang="it-IT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52279"/>
                  </a:ext>
                </a:extLst>
              </a:tr>
              <a:tr h="554603">
                <a:tc>
                  <a:txBody>
                    <a:bodyPr/>
                    <a:lstStyle/>
                    <a:p>
                      <a:pPr algn="l" fontAlgn="b"/>
                      <a:r>
                        <a:rPr lang="it-IT" sz="20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F1-score</a:t>
                      </a:r>
                      <a:endParaRPr lang="it-IT" sz="20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0.8221</a:t>
                      </a:r>
                      <a:endParaRPr lang="it-IT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249133"/>
                  </a:ext>
                </a:extLst>
              </a:tr>
              <a:tr h="554603">
                <a:tc>
                  <a:txBody>
                    <a:bodyPr/>
                    <a:lstStyle/>
                    <a:p>
                      <a:pPr algn="l" fontAlgn="b"/>
                      <a:r>
                        <a:rPr lang="it-IT" sz="20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Loss</a:t>
                      </a:r>
                      <a:endParaRPr lang="it-IT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0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0.8334</a:t>
                      </a:r>
                      <a:endParaRPr lang="it-IT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293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15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056D30-5332-E3B9-0C36-C5750E7492D4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 err="1"/>
              <a:t>Results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5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Tx/>
              <a:buChar char="-"/>
            </a:pPr>
            <a:r>
              <a:rPr lang="it-IT" sz="2400" dirty="0" err="1"/>
              <a:t>Validation</a:t>
            </a:r>
            <a:r>
              <a:rPr lang="it-IT" sz="2400" dirty="0"/>
              <a:t> sets show </a:t>
            </a:r>
            <a:r>
              <a:rPr lang="it-IT" sz="2400" dirty="0" err="1"/>
              <a:t>also</a:t>
            </a:r>
            <a:r>
              <a:rPr lang="it-IT" sz="2400" dirty="0"/>
              <a:t> good </a:t>
            </a:r>
            <a:r>
              <a:rPr lang="it-IT" sz="2400" dirty="0" err="1"/>
              <a:t>results</a:t>
            </a:r>
            <a:endParaRPr lang="it-IT" sz="2400" dirty="0"/>
          </a:p>
          <a:p>
            <a:pPr marL="342900" indent="-342900">
              <a:buFontTx/>
              <a:buChar char="-"/>
            </a:pPr>
            <a:r>
              <a:rPr lang="it-IT" sz="2400" dirty="0"/>
              <a:t>Test sets highlight some </a:t>
            </a:r>
            <a:r>
              <a:rPr lang="it-IT" sz="2400" dirty="0" err="1"/>
              <a:t>prediction</a:t>
            </a:r>
            <a:r>
              <a:rPr lang="it-IT" sz="2400" dirty="0"/>
              <a:t> </a:t>
            </a:r>
            <a:r>
              <a:rPr lang="it-IT" sz="2400" dirty="0" err="1"/>
              <a:t>problem</a:t>
            </a:r>
            <a:endParaRPr lang="it-IT" sz="2400" dirty="0"/>
          </a:p>
        </p:txBody>
      </p:sp>
      <p:pic>
        <p:nvPicPr>
          <p:cNvPr id="6" name="Picture 5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24E0CE45-FB49-355A-337C-3C6E73AF9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D35B325D-A9DD-9515-C3AF-70FEAFD5F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F63E2AC-27B5-C1A3-DA08-B0FE0035C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157754"/>
              </p:ext>
            </p:extLst>
          </p:nvPr>
        </p:nvGraphicFramePr>
        <p:xfrm>
          <a:off x="4631797" y="1998672"/>
          <a:ext cx="6940296" cy="28220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832379289"/>
                    </a:ext>
                  </a:extLst>
                </a:gridCol>
                <a:gridCol w="1746504">
                  <a:extLst>
                    <a:ext uri="{9D8B030D-6E8A-4147-A177-3AD203B41FA5}">
                      <a16:colId xmlns:a16="http://schemas.microsoft.com/office/drawing/2014/main" val="42079152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3662613971"/>
                    </a:ext>
                  </a:extLst>
                </a:gridCol>
                <a:gridCol w="1642872">
                  <a:extLst>
                    <a:ext uri="{9D8B030D-6E8A-4147-A177-3AD203B41FA5}">
                      <a16:colId xmlns:a16="http://schemas.microsoft.com/office/drawing/2014/main" val="519781745"/>
                    </a:ext>
                  </a:extLst>
                </a:gridCol>
              </a:tblGrid>
              <a:tr h="404286">
                <a:tc>
                  <a:txBody>
                    <a:bodyPr/>
                    <a:lstStyle/>
                    <a:p>
                      <a:pPr algn="ctr" fontAlgn="b"/>
                      <a:endParaRPr lang="it-IT" sz="2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>
                          <a:effectLst/>
                        </a:rPr>
                        <a:t>Validation set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>
                          <a:effectLst/>
                        </a:rPr>
                        <a:t>TE440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>
                          <a:effectLst/>
                        </a:rPr>
                        <a:t>CAID Binding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339604"/>
                  </a:ext>
                </a:extLst>
              </a:tr>
              <a:tr h="530669">
                <a:tc>
                  <a:txBody>
                    <a:bodyPr/>
                    <a:lstStyle/>
                    <a:p>
                      <a:pPr algn="l" fontAlgn="b"/>
                      <a:r>
                        <a:rPr lang="it-IT" sz="2200" u="none" strike="noStrike">
                          <a:effectLst/>
                        </a:rPr>
                        <a:t>Precision score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b="1" u="none" strike="noStrike">
                          <a:effectLst/>
                        </a:rPr>
                        <a:t>0.7588</a:t>
                      </a:r>
                      <a:endParaRPr lang="it-IT" sz="2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>
                          <a:effectLst/>
                        </a:rPr>
                        <a:t>0.5783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>
                          <a:effectLst/>
                        </a:rPr>
                        <a:t>0.5838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430988"/>
                  </a:ext>
                </a:extLst>
              </a:tr>
              <a:tr h="537571">
                <a:tc>
                  <a:txBody>
                    <a:bodyPr/>
                    <a:lstStyle/>
                    <a:p>
                      <a:pPr algn="l" fontAlgn="b"/>
                      <a:r>
                        <a:rPr lang="it-IT" sz="2200" u="none" strike="noStrike">
                          <a:effectLst/>
                        </a:rPr>
                        <a:t>Recall score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b="1" u="none" strike="noStrike">
                          <a:effectLst/>
                        </a:rPr>
                        <a:t>0.8729</a:t>
                      </a:r>
                      <a:endParaRPr lang="it-IT" sz="2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>
                          <a:effectLst/>
                        </a:rPr>
                        <a:t>0.6024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>
                          <a:effectLst/>
                        </a:rPr>
                        <a:t>0.5777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821963"/>
                  </a:ext>
                </a:extLst>
              </a:tr>
              <a:tr h="442332">
                <a:tc>
                  <a:txBody>
                    <a:bodyPr/>
                    <a:lstStyle/>
                    <a:p>
                      <a:pPr algn="l" fontAlgn="b"/>
                      <a:r>
                        <a:rPr lang="it-IT" sz="2200" u="none" strike="noStrike">
                          <a:effectLst/>
                        </a:rPr>
                        <a:t>F1-score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b="1" u="none" strike="noStrike" dirty="0">
                          <a:effectLst/>
                        </a:rPr>
                        <a:t>0.8038</a:t>
                      </a:r>
                      <a:endParaRPr lang="it-IT" sz="2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>
                          <a:effectLst/>
                        </a:rPr>
                        <a:t>0.5882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>
                          <a:effectLst/>
                        </a:rPr>
                        <a:t>0.5805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154603"/>
                  </a:ext>
                </a:extLst>
              </a:tr>
              <a:tr h="464887">
                <a:tc>
                  <a:txBody>
                    <a:bodyPr/>
                    <a:lstStyle/>
                    <a:p>
                      <a:pPr algn="l" fontAlgn="b"/>
                      <a:r>
                        <a:rPr lang="it-IT" sz="2200" u="none" strike="noStrike" dirty="0">
                          <a:effectLst/>
                        </a:rPr>
                        <a:t>ROC-AUC score</a:t>
                      </a:r>
                      <a:endParaRPr lang="it-IT" sz="2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2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 dirty="0">
                          <a:effectLst/>
                        </a:rPr>
                        <a:t>0.7392</a:t>
                      </a:r>
                      <a:endParaRPr lang="it-IT" sz="2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 dirty="0">
                          <a:effectLst/>
                        </a:rPr>
                        <a:t>0.6295</a:t>
                      </a:r>
                      <a:endParaRPr lang="it-IT" sz="2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95669"/>
                  </a:ext>
                </a:extLst>
              </a:tr>
              <a:tr h="442332">
                <a:tc>
                  <a:txBody>
                    <a:bodyPr/>
                    <a:lstStyle/>
                    <a:p>
                      <a:pPr algn="l" fontAlgn="b"/>
                      <a:r>
                        <a:rPr lang="it-IT" sz="2200" u="none" strike="noStrike" dirty="0">
                          <a:effectLst/>
                        </a:rPr>
                        <a:t>PR-AUC score</a:t>
                      </a:r>
                      <a:endParaRPr lang="it-IT" sz="2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2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>
                          <a:effectLst/>
                        </a:rPr>
                        <a:t>0.154</a:t>
                      </a:r>
                      <a:endParaRPr lang="it-IT" sz="2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2200" u="none" strike="noStrike" dirty="0">
                          <a:effectLst/>
                        </a:rPr>
                        <a:t>0.2259</a:t>
                      </a:r>
                      <a:endParaRPr lang="it-IT" sz="2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2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65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E48935-489A-4F1A-B456-34A3BD9D98BB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 err="1"/>
              <a:t>Results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0556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/>
              <a:t>CNN model </a:t>
            </a:r>
            <a:r>
              <a:rPr lang="it-IT" sz="2400" dirty="0" err="1"/>
              <a:t>comparison</a:t>
            </a:r>
            <a:r>
              <a:rPr lang="it-IT" sz="2400" dirty="0"/>
              <a:t> with </a:t>
            </a:r>
            <a:r>
              <a:rPr lang="it-IT" sz="2400" dirty="0" err="1"/>
              <a:t>other</a:t>
            </a:r>
            <a:r>
              <a:rPr lang="it-IT" sz="2400" dirty="0"/>
              <a:t> CAID models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Disorder </a:t>
            </a:r>
            <a:r>
              <a:rPr lang="it-IT" sz="2400" dirty="0" err="1"/>
              <a:t>binding</a:t>
            </a:r>
            <a:r>
              <a:rPr lang="it-IT" sz="2400" dirty="0"/>
              <a:t> </a:t>
            </a:r>
            <a:r>
              <a:rPr lang="it-IT" sz="2400" dirty="0" err="1"/>
              <a:t>prediction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a </a:t>
            </a:r>
            <a:r>
              <a:rPr lang="it-IT" sz="2400" dirty="0" err="1"/>
              <a:t>very</a:t>
            </a:r>
            <a:r>
              <a:rPr lang="it-IT" sz="2400" dirty="0"/>
              <a:t> </a:t>
            </a:r>
            <a:r>
              <a:rPr lang="it-IT" sz="2400" dirty="0" err="1"/>
              <a:t>difficult</a:t>
            </a:r>
            <a:r>
              <a:rPr lang="it-IT" sz="2400" dirty="0"/>
              <a:t> task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Relative </a:t>
            </a:r>
            <a:r>
              <a:rPr lang="it-IT" sz="2400" dirty="0" err="1"/>
              <a:t>preformances</a:t>
            </a:r>
            <a:r>
              <a:rPr lang="it-IT" sz="2400" dirty="0"/>
              <a:t> are </a:t>
            </a:r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disappointing</a:t>
            </a:r>
            <a:endParaRPr lang="it-IT" sz="2400" dirty="0"/>
          </a:p>
          <a:p>
            <a:pPr marL="342900" indent="-342900">
              <a:buFontTx/>
              <a:buChar char="-"/>
            </a:pPr>
            <a:r>
              <a:rPr lang="it-IT" sz="2400" dirty="0"/>
              <a:t>The </a:t>
            </a:r>
            <a:r>
              <a:rPr lang="it-IT" sz="2400" dirty="0" err="1"/>
              <a:t>prediction</a:t>
            </a:r>
            <a:r>
              <a:rPr lang="it-IT" sz="2400" dirty="0"/>
              <a:t> </a:t>
            </a:r>
            <a:r>
              <a:rPr lang="it-IT" sz="2400" dirty="0" err="1"/>
              <a:t>problem</a:t>
            </a:r>
            <a:r>
              <a:rPr lang="it-IT" sz="2400" dirty="0"/>
              <a:t> </a:t>
            </a:r>
            <a:r>
              <a:rPr lang="it-IT" sz="2400" dirty="0" err="1"/>
              <a:t>affects</a:t>
            </a:r>
            <a:r>
              <a:rPr lang="it-IT" sz="2400" dirty="0"/>
              <a:t> </a:t>
            </a:r>
            <a:r>
              <a:rPr lang="it-IT" sz="2400" dirty="0" err="1"/>
              <a:t>other</a:t>
            </a:r>
            <a:r>
              <a:rPr lang="it-IT" sz="2400" dirty="0"/>
              <a:t> models</a:t>
            </a:r>
          </a:p>
        </p:txBody>
      </p:sp>
      <p:pic>
        <p:nvPicPr>
          <p:cNvPr id="4" name="Picture 3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6860CB8D-CEC5-7573-2436-FFBFEAB29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4"/>
          <a:stretch/>
        </p:blipFill>
        <p:spPr>
          <a:xfrm>
            <a:off x="6096000" y="0"/>
            <a:ext cx="3667585" cy="6838655"/>
          </a:xfrm>
          <a:prstGeom prst="rect">
            <a:avLst/>
          </a:prstGeom>
        </p:spPr>
      </p:pic>
      <p:pic>
        <p:nvPicPr>
          <p:cNvPr id="6" name="Picture 5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FF578E2F-2BBD-DE63-06B3-257705C0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B0DE31DB-760A-7C4C-1B26-80D2B89D6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5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FEF577-A9A6-6B7D-0907-0800E554D77E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 err="1"/>
              <a:t>Discussion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0516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Potential reasons: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Lack of reliable data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Problems with </a:t>
            </a:r>
            <a:r>
              <a:rPr lang="en-GB" sz="2400"/>
              <a:t>using PDB structures </a:t>
            </a:r>
            <a:r>
              <a:rPr lang="en-GB" sz="2400" dirty="0"/>
              <a:t>for LIPs predictions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Limits imposed by embeddings</a:t>
            </a:r>
          </a:p>
          <a:p>
            <a:pPr marL="342900" indent="-342900">
              <a:buFontTx/>
              <a:buChar char="-"/>
            </a:pPr>
            <a:r>
              <a:rPr lang="en-GB" sz="2400" dirty="0"/>
              <a:t>Limits imposed by the model and the processing</a:t>
            </a:r>
          </a:p>
        </p:txBody>
      </p:sp>
      <p:pic>
        <p:nvPicPr>
          <p:cNvPr id="4" name="Picture 3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F612BF08-25D2-75A6-7D85-D8F4ECBD3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BF5614C3-516A-98F8-5536-AF1451483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  <p:pic>
        <p:nvPicPr>
          <p:cNvPr id="5" name="Picture 4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7684FB35-3AB8-56E3-66FC-58F9E0FC84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4"/>
          <a:stretch/>
        </p:blipFill>
        <p:spPr>
          <a:xfrm>
            <a:off x="6096000" y="0"/>
            <a:ext cx="3667585" cy="68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6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8355160-959E-28E4-F354-E81885938C1C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 err="1"/>
              <a:t>Proteins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1179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Proteins are amino acid-based </a:t>
            </a:r>
            <a:r>
              <a:rPr lang="en-GB" sz="2400" b="1" dirty="0"/>
              <a:t>polymers</a:t>
            </a:r>
            <a:r>
              <a:rPr lang="en-GB" sz="2400" dirty="0"/>
              <a:t>, involved in most processes of life</a:t>
            </a:r>
          </a:p>
          <a:p>
            <a:endParaRPr lang="en-GB" sz="2400" dirty="0"/>
          </a:p>
          <a:p>
            <a:r>
              <a:rPr lang="en-GB" sz="2400" dirty="0"/>
              <a:t>Amino acids </a:t>
            </a:r>
            <a:r>
              <a:rPr lang="en-GB" sz="2400" b="1" dirty="0"/>
              <a:t>composition</a:t>
            </a:r>
            <a:r>
              <a:rPr lang="en-GB" sz="2400" dirty="0"/>
              <a:t> determines </a:t>
            </a:r>
            <a:r>
              <a:rPr lang="en-GB" sz="2400" b="1" dirty="0"/>
              <a:t>arrangement</a:t>
            </a:r>
            <a:r>
              <a:rPr lang="en-GB" sz="2400" dirty="0"/>
              <a:t> in space, which determines </a:t>
            </a:r>
            <a:r>
              <a:rPr lang="en-GB" sz="2400" b="1" dirty="0"/>
              <a:t>function</a:t>
            </a:r>
          </a:p>
          <a:p>
            <a:endParaRPr lang="en-GB" sz="2400" dirty="0"/>
          </a:p>
        </p:txBody>
      </p:sp>
      <p:pic>
        <p:nvPicPr>
          <p:cNvPr id="30" name="Picture 29" descr="A close-up of several colorful objects&#10;&#10;Description automatically generated with medium confidence">
            <a:extLst>
              <a:ext uri="{FF2B5EF4-FFF2-40B4-BE49-F238E27FC236}">
                <a16:creationId xmlns:a16="http://schemas.microsoft.com/office/drawing/2014/main" id="{0F01781D-3F10-FE05-DB23-88BC3CF01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6" t="13105" r="35271" b="14895"/>
          <a:stretch/>
        </p:blipFill>
        <p:spPr>
          <a:xfrm>
            <a:off x="9741845" y="3998255"/>
            <a:ext cx="2078182" cy="2418941"/>
          </a:xfrm>
          <a:prstGeom prst="rect">
            <a:avLst/>
          </a:prstGeom>
        </p:spPr>
      </p:pic>
      <p:pic>
        <p:nvPicPr>
          <p:cNvPr id="32" name="Picture 31" descr="A chemical structure with words and numbers&#10;&#10;Description automatically generated with medium confidence">
            <a:extLst>
              <a:ext uri="{FF2B5EF4-FFF2-40B4-BE49-F238E27FC236}">
                <a16:creationId xmlns:a16="http://schemas.microsoft.com/office/drawing/2014/main" id="{43D59114-E3AF-1190-3E68-97E23294C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38" y="588130"/>
            <a:ext cx="4165814" cy="3410125"/>
          </a:xfrm>
          <a:prstGeom prst="rect">
            <a:avLst/>
          </a:prstGeom>
        </p:spPr>
      </p:pic>
      <p:pic>
        <p:nvPicPr>
          <p:cNvPr id="3" name="Picture 2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2168810A-7F6A-712A-E22F-50058D0E8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4" name="Picture 3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C389E25B-F945-ACE5-0655-4D92D82BE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44A403-FE58-F595-E98B-E4ACC28DEF46}"/>
              </a:ext>
            </a:extLst>
          </p:cNvPr>
          <p:cNvCxnSpPr/>
          <p:nvPr/>
        </p:nvCxnSpPr>
        <p:spPr>
          <a:xfrm>
            <a:off x="7340391" y="5281123"/>
            <a:ext cx="24014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14917A-3F77-3751-7365-595E7060846B}"/>
              </a:ext>
            </a:extLst>
          </p:cNvPr>
          <p:cNvSpPr txBox="1"/>
          <p:nvPr/>
        </p:nvSpPr>
        <p:spPr>
          <a:xfrm>
            <a:off x="4183080" y="5101168"/>
            <a:ext cx="304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800" b="1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MAQNDSQEFAELWEKNLII…</a:t>
            </a:r>
            <a:endParaRPr lang="it-IT" b="0" dirty="0">
              <a:effectLst/>
            </a:endParaRPr>
          </a:p>
          <a:p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8154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B3631C79-323F-0D67-6EFF-150C9EF00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28D20B37-1F7C-C311-264F-1C97988D2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064" y="4978667"/>
            <a:ext cx="1879332" cy="1879332"/>
          </a:xfrm>
          <a:prstGeom prst="rect">
            <a:avLst/>
          </a:prstGeom>
        </p:spPr>
      </p:pic>
      <p:pic>
        <p:nvPicPr>
          <p:cNvPr id="9" name="Picture 8" descr="A colorful structure with green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60FBCC0E-E365-1811-9327-CF54B0D315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01" b="10755"/>
          <a:stretch/>
        </p:blipFill>
        <p:spPr>
          <a:xfrm>
            <a:off x="1565654" y="425302"/>
            <a:ext cx="9060692" cy="600739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3637914" y="2243068"/>
            <a:ext cx="4916165" cy="23718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400" dirty="0"/>
              <a:t>Thank </a:t>
            </a:r>
            <a:r>
              <a:rPr lang="it-IT" sz="6400" dirty="0" err="1"/>
              <a:t>you</a:t>
            </a:r>
            <a:r>
              <a:rPr lang="it-IT" sz="6400" dirty="0"/>
              <a:t> for </a:t>
            </a:r>
            <a:r>
              <a:rPr lang="it-IT" sz="6400" dirty="0" err="1"/>
              <a:t>your</a:t>
            </a:r>
            <a:r>
              <a:rPr lang="it-IT" sz="6400" dirty="0"/>
              <a:t> </a:t>
            </a:r>
            <a:r>
              <a:rPr lang="it-IT" sz="6400" dirty="0" err="1"/>
              <a:t>attention</a:t>
            </a:r>
            <a:endParaRPr lang="it-IT" sz="6400" dirty="0"/>
          </a:p>
        </p:txBody>
      </p:sp>
    </p:spTree>
    <p:extLst>
      <p:ext uri="{BB962C8B-B14F-4D97-AF65-F5344CB8AC3E}">
        <p14:creationId xmlns:p14="http://schemas.microsoft.com/office/powerpoint/2010/main" val="8888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CFBC7F-3EFA-9410-0F60-537A41D441D3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18DA8DA0-92A6-1C55-99CF-34C4D7FF6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5" name="Picture 4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6957EE22-10B9-B0BB-D912-1C127388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 err="1"/>
              <a:t>Protein</a:t>
            </a:r>
            <a:r>
              <a:rPr lang="it-IT" sz="4000" dirty="0"/>
              <a:t> interactions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5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Proteins can </a:t>
            </a:r>
            <a:r>
              <a:rPr lang="en-GB" sz="2400" b="1" dirty="0"/>
              <a:t>interact</a:t>
            </a:r>
            <a:r>
              <a:rPr lang="en-GB" sz="2400" dirty="0"/>
              <a:t> with each other (through </a:t>
            </a:r>
            <a:r>
              <a:rPr lang="en-GB" sz="2400" b="1" dirty="0"/>
              <a:t>stable</a:t>
            </a:r>
            <a:r>
              <a:rPr lang="en-GB" sz="2400" dirty="0"/>
              <a:t> or </a:t>
            </a:r>
            <a:r>
              <a:rPr lang="en-GB" sz="2400" b="1" dirty="0"/>
              <a:t>unstable</a:t>
            </a:r>
            <a:r>
              <a:rPr lang="en-GB" sz="2400" dirty="0"/>
              <a:t> interactions)</a:t>
            </a:r>
          </a:p>
          <a:p>
            <a:endParaRPr lang="en-GB" sz="2400" dirty="0"/>
          </a:p>
          <a:p>
            <a:r>
              <a:rPr lang="en-GB" sz="2400" dirty="0"/>
              <a:t>This project focuses on </a:t>
            </a:r>
            <a:r>
              <a:rPr lang="en-GB" sz="2400" b="1" dirty="0"/>
              <a:t>linear interacting peptides</a:t>
            </a:r>
            <a:r>
              <a:rPr lang="en-GB" sz="2400" dirty="0"/>
              <a:t> (LIPs)</a:t>
            </a:r>
          </a:p>
          <a:p>
            <a:endParaRPr lang="en-GB" sz="2400" dirty="0"/>
          </a:p>
        </p:txBody>
      </p:sp>
      <p:pic>
        <p:nvPicPr>
          <p:cNvPr id="6" name="Picture 5" descr="A colorful structure with green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EC47BB21-15E9-2D07-A104-062315E6A9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1" b="10755"/>
          <a:stretch/>
        </p:blipFill>
        <p:spPr>
          <a:xfrm>
            <a:off x="4715678" y="1273660"/>
            <a:ext cx="6876979" cy="455955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E8805D-48E5-2A62-91E2-C55784572F5F}"/>
              </a:ext>
            </a:extLst>
          </p:cNvPr>
          <p:cNvCxnSpPr/>
          <p:nvPr/>
        </p:nvCxnSpPr>
        <p:spPr>
          <a:xfrm flipH="1" flipV="1">
            <a:off x="6479393" y="874643"/>
            <a:ext cx="1089328" cy="20434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15D279-3C80-2EED-8CA1-29096CD7923A}"/>
              </a:ext>
            </a:extLst>
          </p:cNvPr>
          <p:cNvCxnSpPr>
            <a:cxnSpLocks/>
          </p:cNvCxnSpPr>
          <p:nvPr/>
        </p:nvCxnSpPr>
        <p:spPr>
          <a:xfrm flipV="1">
            <a:off x="5844209" y="3974352"/>
            <a:ext cx="1940118" cy="1158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9BA3B2-F7B0-F2DE-0CB3-17B227C31D66}"/>
              </a:ext>
            </a:extLst>
          </p:cNvPr>
          <p:cNvCxnSpPr>
            <a:cxnSpLocks/>
          </p:cNvCxnSpPr>
          <p:nvPr/>
        </p:nvCxnSpPr>
        <p:spPr>
          <a:xfrm flipV="1">
            <a:off x="5841161" y="4460138"/>
            <a:ext cx="2877272" cy="7988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ED598F-6D48-3A3E-61DE-5609DBA7C7E7}"/>
              </a:ext>
            </a:extLst>
          </p:cNvPr>
          <p:cNvSpPr txBox="1"/>
          <p:nvPr/>
        </p:nvSpPr>
        <p:spPr>
          <a:xfrm>
            <a:off x="4862327" y="490469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Linear </a:t>
            </a:r>
            <a:r>
              <a:rPr lang="it-IT" dirty="0" err="1"/>
              <a:t>Interacting</a:t>
            </a:r>
            <a:r>
              <a:rPr lang="it-IT" dirty="0"/>
              <a:t> Peptide (LIP)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CA36A-41A7-F988-1D26-D5047EE0FB63}"/>
              </a:ext>
            </a:extLst>
          </p:cNvPr>
          <p:cNvSpPr txBox="1"/>
          <p:nvPr/>
        </p:nvSpPr>
        <p:spPr>
          <a:xfrm>
            <a:off x="8296989" y="39431"/>
            <a:ext cx="389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P27(KIP1)/CYCLIN A/CDK2 COMPLEX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237FD-1DF7-4E11-106F-CA8324ED2266}"/>
              </a:ext>
            </a:extLst>
          </p:cNvPr>
          <p:cNvSpPr txBox="1"/>
          <p:nvPr/>
        </p:nvSpPr>
        <p:spPr>
          <a:xfrm>
            <a:off x="4344434" y="5022406"/>
            <a:ext cx="149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Target chains</a:t>
            </a:r>
          </a:p>
        </p:txBody>
      </p:sp>
    </p:spTree>
    <p:extLst>
      <p:ext uri="{BB962C8B-B14F-4D97-AF65-F5344CB8AC3E}">
        <p14:creationId xmlns:p14="http://schemas.microsoft.com/office/powerpoint/2010/main" val="214855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EDB44C-0116-2331-D56B-6755EC927A45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8D3716D1-839B-A3BB-F7BA-2D0E0D01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9" name="Picture 8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69456C07-714A-7AC2-3DF3-48EA9C22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/>
              <a:t>The idea of the project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1970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Exploration and prediction</a:t>
            </a:r>
            <a:r>
              <a:rPr lang="en-GB" sz="2400" dirty="0"/>
              <a:t> of LIPs using several datasets and tools.</a:t>
            </a:r>
          </a:p>
          <a:p>
            <a:endParaRPr lang="en-GB" sz="2400" dirty="0"/>
          </a:p>
          <a:p>
            <a:r>
              <a:rPr lang="en-GB" sz="2400" b="1" dirty="0"/>
              <a:t>The input</a:t>
            </a:r>
            <a:r>
              <a:rPr lang="en-GB" sz="2400" dirty="0"/>
              <a:t>: protein amino acid sequences</a:t>
            </a:r>
          </a:p>
          <a:p>
            <a:r>
              <a:rPr lang="en-GB" sz="2400" b="1" dirty="0"/>
              <a:t>The task</a:t>
            </a:r>
            <a:r>
              <a:rPr lang="en-GB" sz="2400" dirty="0"/>
              <a:t>: provide a probability for each amino acid position</a:t>
            </a:r>
          </a:p>
          <a:p>
            <a:endParaRPr lang="en-GB" sz="2400" dirty="0"/>
          </a:p>
          <a:p>
            <a:r>
              <a:rPr lang="en-GB" sz="2400" dirty="0"/>
              <a:t>The </a:t>
            </a:r>
            <a:r>
              <a:rPr lang="en-GB" sz="2400" b="1" dirty="0"/>
              <a:t>innovation</a:t>
            </a:r>
            <a:r>
              <a:rPr lang="en-GB" sz="2400" dirty="0"/>
              <a:t> of the method lies in the fact that LIPs are predicted starting from sequences and using embeddings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232DD4-835A-AC68-99B5-77FDADDE0B21}"/>
              </a:ext>
            </a:extLst>
          </p:cNvPr>
          <p:cNvSpPr txBox="1"/>
          <p:nvPr/>
        </p:nvSpPr>
        <p:spPr>
          <a:xfrm>
            <a:off x="5949069" y="1989962"/>
            <a:ext cx="4346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MSNVRVSNGSPSLERMDARQAEHPKPSACRNLFGPVDHEELTRDLEKHCRDMEEASQRKWNFDFQNHKPLEGKYEWQEVEKGSLPEFYYRPPRPPKGACKVPAQESQDVSGSRPAAPLIGAPANSEDTHLVDPKTDPSDSQTGLAEQCAGIRKRPATDDSSTQNKRANRTEENVSDGSPNAGSVEQTPKKPGLRRRQT</a:t>
            </a:r>
            <a:endParaRPr lang="it-IT" sz="1200" b="0" dirty="0">
              <a:effectLst/>
            </a:endParaRPr>
          </a:p>
          <a:p>
            <a:br>
              <a:rPr lang="it-IT" sz="1200" dirty="0"/>
            </a:br>
            <a:endParaRPr lang="it-IT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F402D-457C-C1CE-6AF0-6FE30BFBA121}"/>
              </a:ext>
            </a:extLst>
          </p:cNvPr>
          <p:cNvSpPr txBox="1"/>
          <p:nvPr/>
        </p:nvSpPr>
        <p:spPr>
          <a:xfrm>
            <a:off x="5949069" y="5615149"/>
            <a:ext cx="43460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it-I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MSNVRVSNGSPSLERMDARQAEHPKPSA</a:t>
            </a:r>
            <a:r>
              <a:rPr lang="it-IT" sz="1200" b="0" i="0" u="none" strike="noStrike" dirty="0">
                <a:solidFill>
                  <a:srgbClr val="000000"/>
                </a:solidFill>
                <a:effectLst/>
                <a:highlight>
                  <a:srgbClr val="4A86E8"/>
                </a:highlight>
                <a:latin typeface="Arial" panose="020B0604020202020204" pitchFamily="34" charset="0"/>
              </a:rPr>
              <a:t>CRNLFGPVDHEELTRDLEKHCRDMEEASQRKWNFDFQNHKPLEGKYEWQEVEKGSLPEFYYRPP</a:t>
            </a:r>
            <a:r>
              <a:rPr lang="it-IT" sz="12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RPPKGACKVPAQESQDVSGSRPAAPLIGAPANSEDTHLVDPKTDPSDSQTGLAEQCA</a:t>
            </a:r>
            <a:r>
              <a:rPr lang="it-IT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GIRKRPATDDSSTQNKRANRTEENVSDGSPNAGSVEQTPKKPGLRRRQT</a:t>
            </a:r>
            <a:endParaRPr lang="it-IT" sz="1200" b="0" dirty="0">
              <a:effectLst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CC0C5D-C0B5-A6F8-98E8-13A8D84A9E24}"/>
              </a:ext>
            </a:extLst>
          </p:cNvPr>
          <p:cNvCxnSpPr>
            <a:cxnSpLocks/>
          </p:cNvCxnSpPr>
          <p:nvPr/>
        </p:nvCxnSpPr>
        <p:spPr>
          <a:xfrm flipH="1">
            <a:off x="8122078" y="2971695"/>
            <a:ext cx="1" cy="530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7" name="Picture 5">
            <a:extLst>
              <a:ext uri="{FF2B5EF4-FFF2-40B4-BE49-F238E27FC236}">
                <a16:creationId xmlns:a16="http://schemas.microsoft.com/office/drawing/2014/main" id="{D30781E4-339C-54B3-2253-6BB1BF852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47" y="3597467"/>
            <a:ext cx="1351661" cy="135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A5632A-F921-B9BE-6358-E55E29EEB7C9}"/>
              </a:ext>
            </a:extLst>
          </p:cNvPr>
          <p:cNvCxnSpPr>
            <a:cxnSpLocks/>
          </p:cNvCxnSpPr>
          <p:nvPr/>
        </p:nvCxnSpPr>
        <p:spPr>
          <a:xfrm flipH="1">
            <a:off x="8122076" y="5067034"/>
            <a:ext cx="1" cy="530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9" name="Picture 7">
            <a:extLst>
              <a:ext uri="{FF2B5EF4-FFF2-40B4-BE49-F238E27FC236}">
                <a16:creationId xmlns:a16="http://schemas.microsoft.com/office/drawing/2014/main" id="{A470BEE0-45CF-28FC-26F2-2D9AC3CB3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923" y="69540"/>
            <a:ext cx="3302306" cy="19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45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2EE7B9-8277-7F7A-2894-8B4F4C791E98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D59138D6-57A0-76A3-F1D8-66689F47F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D83C40CB-ED03-1AD3-EDD0-F9E1B4E26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/>
              <a:t>The idea of the project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5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Features generated using </a:t>
            </a:r>
            <a:r>
              <a:rPr lang="en-GB" sz="2400" b="1" dirty="0"/>
              <a:t>embedding</a:t>
            </a:r>
            <a:r>
              <a:rPr lang="en-GB" sz="2400" dirty="0"/>
              <a:t> </a:t>
            </a:r>
            <a:r>
              <a:rPr lang="en-GB" sz="2400" b="1" dirty="0"/>
              <a:t>representations</a:t>
            </a:r>
            <a:r>
              <a:rPr lang="en-GB" sz="2400" dirty="0"/>
              <a:t> calculated with ProtT5 (a Protein Language Model) for each amino acid position</a:t>
            </a:r>
          </a:p>
          <a:p>
            <a:endParaRPr lang="en-GB" sz="2400" dirty="0"/>
          </a:p>
          <a:p>
            <a:r>
              <a:rPr lang="en-GB" sz="2400" b="1" dirty="0"/>
              <a:t>Labels</a:t>
            </a:r>
            <a:r>
              <a:rPr lang="en-GB" sz="2400" dirty="0"/>
              <a:t> for each amino acid were calculated using </a:t>
            </a:r>
            <a:r>
              <a:rPr lang="en-GB" sz="2400" b="1" dirty="0"/>
              <a:t>FLIPPER</a:t>
            </a:r>
            <a:r>
              <a:rPr lang="en-GB" sz="2400" dirty="0"/>
              <a:t>, a LIP predictor based on several structural characteristics</a:t>
            </a:r>
          </a:p>
          <a:p>
            <a:endParaRPr lang="en-GB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9112C6-8B38-EAE7-3688-5A6186216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329" y="251716"/>
            <a:ext cx="8150611" cy="635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27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A8DDAC-21DE-8413-010E-C0B275C98A41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/>
              <a:t>Training set </a:t>
            </a:r>
            <a:r>
              <a:rPr lang="it-IT" sz="4000" dirty="0" err="1"/>
              <a:t>preparation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1179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The dataset was explored and processed before building the right CNN model</a:t>
            </a:r>
          </a:p>
          <a:p>
            <a:endParaRPr lang="en-GB" sz="2400" dirty="0"/>
          </a:p>
          <a:p>
            <a:r>
              <a:rPr lang="en-GB" sz="2400" dirty="0"/>
              <a:t>Two steps of exploration:</a:t>
            </a:r>
          </a:p>
          <a:p>
            <a:pPr marL="457200" indent="-457200">
              <a:buAutoNum type="arabicPeriod"/>
            </a:pPr>
            <a:r>
              <a:rPr lang="en-GB" sz="2400" dirty="0"/>
              <a:t>Analysis of the </a:t>
            </a:r>
            <a:r>
              <a:rPr lang="en-GB" sz="2400" b="1" dirty="0"/>
              <a:t>interactions</a:t>
            </a:r>
            <a:r>
              <a:rPr lang="en-GB" sz="2400" dirty="0"/>
              <a:t> in LIP regions</a:t>
            </a:r>
          </a:p>
          <a:p>
            <a:pPr marL="457200" indent="-457200">
              <a:buAutoNum type="arabicPeriod"/>
            </a:pPr>
            <a:r>
              <a:rPr lang="en-GB" sz="2400" dirty="0"/>
              <a:t>Number of LIPs in </a:t>
            </a:r>
            <a:r>
              <a:rPr lang="en-GB" sz="2400" b="1" dirty="0"/>
              <a:t>disordered regions</a:t>
            </a:r>
          </a:p>
        </p:txBody>
      </p:sp>
      <p:pic>
        <p:nvPicPr>
          <p:cNvPr id="6" name="Picture 5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085C4E98-0C04-E82A-F233-36916A76E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13D5EDEA-7C42-F97C-2DC8-42C0C98C5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18417C0-D96F-2789-AED1-9AA7F85C2A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6"/>
          <a:stretch/>
        </p:blipFill>
        <p:spPr>
          <a:xfrm>
            <a:off x="5673152" y="466725"/>
            <a:ext cx="5181286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01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533F511-A06A-933A-8551-E7FFAC86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15" y="668253"/>
            <a:ext cx="8241759" cy="5494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3E19EF-C966-569D-89BF-9ECAC05C4FDE}"/>
              </a:ext>
            </a:extLst>
          </p:cNvPr>
          <p:cNvSpPr/>
          <p:nvPr/>
        </p:nvSpPr>
        <p:spPr>
          <a:xfrm>
            <a:off x="0" y="8965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/>
              <a:t>Training set </a:t>
            </a:r>
            <a:r>
              <a:rPr lang="it-IT" sz="4000" dirty="0" err="1"/>
              <a:t>preparation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5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/>
              <a:t>Two steps of </a:t>
            </a:r>
            <a:r>
              <a:rPr lang="it-IT" sz="2400" dirty="0" err="1"/>
              <a:t>exploration</a:t>
            </a:r>
            <a:endParaRPr lang="it-IT" sz="2400" dirty="0"/>
          </a:p>
          <a:p>
            <a:endParaRPr lang="it-IT" sz="2400" dirty="0"/>
          </a:p>
          <a:p>
            <a:r>
              <a:rPr lang="it-IT" sz="2400" b="1" dirty="0"/>
              <a:t>First step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How </a:t>
            </a:r>
            <a:r>
              <a:rPr lang="it-IT" sz="2400" dirty="0" err="1"/>
              <a:t>many</a:t>
            </a:r>
            <a:r>
              <a:rPr lang="it-IT" sz="2400" dirty="0"/>
              <a:t> amino acids in LIP </a:t>
            </a:r>
            <a:r>
              <a:rPr lang="it-IT" sz="2400" dirty="0" err="1"/>
              <a:t>regions</a:t>
            </a:r>
            <a:r>
              <a:rPr lang="it-IT" sz="2400" dirty="0"/>
              <a:t> </a:t>
            </a:r>
            <a:r>
              <a:rPr lang="it-IT" sz="2400" dirty="0" err="1"/>
              <a:t>establish</a:t>
            </a:r>
            <a:r>
              <a:rPr lang="it-IT" sz="2400" dirty="0"/>
              <a:t> interactions?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Some low coverage </a:t>
            </a:r>
            <a:r>
              <a:rPr lang="it-IT" sz="2400" dirty="0" err="1"/>
              <a:t>sequences</a:t>
            </a:r>
            <a:r>
              <a:rPr lang="it-IT" sz="2400" dirty="0"/>
              <a:t> </a:t>
            </a:r>
            <a:r>
              <a:rPr lang="it-IT" sz="2400" dirty="0" err="1"/>
              <a:t>were</a:t>
            </a:r>
            <a:r>
              <a:rPr lang="it-IT" sz="2400" dirty="0"/>
              <a:t> </a:t>
            </a:r>
            <a:r>
              <a:rPr lang="it-IT" sz="2400" dirty="0" err="1"/>
              <a:t>discarded</a:t>
            </a:r>
            <a:endParaRPr lang="it-IT" sz="2400" dirty="0"/>
          </a:p>
        </p:txBody>
      </p:sp>
      <p:pic>
        <p:nvPicPr>
          <p:cNvPr id="4" name="Picture 3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F34DB611-64B2-6F63-EC61-F9C8369AD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96949"/>
            <a:ext cx="1543727" cy="1553581"/>
          </a:xfrm>
          <a:prstGeom prst="rect">
            <a:avLst/>
          </a:prstGeom>
        </p:spPr>
      </p:pic>
      <p:pic>
        <p:nvPicPr>
          <p:cNvPr id="6" name="Picture 5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CA804535-3F69-811E-968B-A3BCB15D7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81097"/>
            <a:ext cx="1879332" cy="18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63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16E349-B98F-769C-58C4-308CB01CB6C1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  <a:ln>
            <a:noFill/>
          </a:ln>
        </p:spPr>
        <p:txBody>
          <a:bodyPr anchor="t">
            <a:noAutofit/>
          </a:bodyPr>
          <a:lstStyle/>
          <a:p>
            <a:r>
              <a:rPr lang="it-IT" sz="4000" dirty="0"/>
              <a:t>Training set </a:t>
            </a:r>
            <a:r>
              <a:rPr lang="it-IT" sz="4000" dirty="0" err="1"/>
              <a:t>preparation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5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/>
              <a:t>Two steps of </a:t>
            </a:r>
            <a:r>
              <a:rPr lang="it-IT" sz="2400" dirty="0" err="1"/>
              <a:t>exploration</a:t>
            </a:r>
            <a:endParaRPr lang="it-IT" sz="2400" dirty="0"/>
          </a:p>
          <a:p>
            <a:endParaRPr lang="it-IT" sz="2400" dirty="0"/>
          </a:p>
          <a:p>
            <a:r>
              <a:rPr lang="it-IT" sz="2400" b="1" dirty="0"/>
              <a:t>Second step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How </a:t>
            </a:r>
            <a:r>
              <a:rPr lang="it-IT" sz="2400" dirty="0" err="1"/>
              <a:t>many</a:t>
            </a:r>
            <a:r>
              <a:rPr lang="it-IT" sz="2400" dirty="0"/>
              <a:t> LIP </a:t>
            </a:r>
            <a:r>
              <a:rPr lang="it-IT" sz="2400" dirty="0" err="1"/>
              <a:t>regions</a:t>
            </a:r>
            <a:r>
              <a:rPr lang="it-IT" sz="2400" dirty="0"/>
              <a:t> are </a:t>
            </a:r>
            <a:r>
              <a:rPr lang="it-IT" sz="2400" dirty="0" err="1"/>
              <a:t>disordered</a:t>
            </a:r>
            <a:r>
              <a:rPr lang="it-IT" sz="2400" dirty="0"/>
              <a:t>?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An </a:t>
            </a:r>
            <a:r>
              <a:rPr lang="it-IT" sz="2400" dirty="0" err="1"/>
              <a:t>interesting</a:t>
            </a:r>
            <a:r>
              <a:rPr lang="it-IT" sz="2400" dirty="0"/>
              <a:t> gap in </a:t>
            </a:r>
            <a:r>
              <a:rPr lang="it-IT" sz="2400" dirty="0" err="1"/>
              <a:t>average</a:t>
            </a:r>
            <a:r>
              <a:rPr lang="it-IT" sz="2400" dirty="0"/>
              <a:t> </a:t>
            </a:r>
            <a:r>
              <a:rPr lang="it-IT" sz="2400" dirty="0" err="1"/>
              <a:t>lengths</a:t>
            </a:r>
            <a:r>
              <a:rPr lang="it-IT" sz="2400" dirty="0"/>
              <a:t> </a:t>
            </a:r>
            <a:r>
              <a:rPr lang="it-IT" sz="2400" dirty="0" err="1"/>
              <a:t>was</a:t>
            </a:r>
            <a:r>
              <a:rPr lang="it-IT" sz="2400" dirty="0"/>
              <a:t> </a:t>
            </a:r>
            <a:r>
              <a:rPr lang="it-IT" sz="2400" dirty="0" err="1"/>
              <a:t>found</a:t>
            </a:r>
            <a:endParaRPr lang="it-IT" sz="2400" dirty="0"/>
          </a:p>
          <a:p>
            <a:pPr marL="342900" indent="-342900">
              <a:buFontTx/>
              <a:buChar char="-"/>
            </a:pPr>
            <a:endParaRPr lang="it-IT" sz="2400" dirty="0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1AA9B1E-D3A9-F427-A976-E0D91A0A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97" y="695241"/>
            <a:ext cx="8201278" cy="5467518"/>
          </a:xfrm>
          <a:prstGeom prst="rect">
            <a:avLst/>
          </a:prstGeom>
        </p:spPr>
      </p:pic>
      <p:pic>
        <p:nvPicPr>
          <p:cNvPr id="4" name="Picture 3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DECDDACB-98F7-35EE-F4AF-3AD43C093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EC0F5428-7714-6A5B-E8F3-3E33B9452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C2AAE-E6A6-4212-39BE-9803093516C7}"/>
              </a:ext>
            </a:extLst>
          </p:cNvPr>
          <p:cNvSpPr txBox="1"/>
          <p:nvPr/>
        </p:nvSpPr>
        <p:spPr>
          <a:xfrm>
            <a:off x="8413377" y="1870016"/>
            <a:ext cx="32429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/>
              <a:t>Ordered</a:t>
            </a:r>
            <a:r>
              <a:rPr lang="it-IT" sz="1400" dirty="0"/>
              <a:t> </a:t>
            </a:r>
            <a:r>
              <a:rPr lang="it-IT" sz="1400" dirty="0" err="1"/>
              <a:t>LIPs</a:t>
            </a:r>
            <a:r>
              <a:rPr lang="it-IT" sz="1400" dirty="0"/>
              <a:t> </a:t>
            </a:r>
            <a:r>
              <a:rPr lang="it-IT" sz="1400" dirty="0" err="1"/>
              <a:t>avg</a:t>
            </a:r>
            <a:r>
              <a:rPr lang="it-IT" sz="1400" dirty="0"/>
              <a:t>. </a:t>
            </a:r>
            <a:r>
              <a:rPr lang="it-IT" sz="1400" dirty="0" err="1"/>
              <a:t>length</a:t>
            </a:r>
            <a:r>
              <a:rPr lang="it-IT" sz="1400" dirty="0"/>
              <a:t> of 9 </a:t>
            </a:r>
            <a:r>
              <a:rPr lang="it-IT" sz="1400" dirty="0" err="1"/>
              <a:t>AAs</a:t>
            </a:r>
            <a:endParaRPr lang="it-IT" sz="1400" dirty="0"/>
          </a:p>
          <a:p>
            <a:r>
              <a:rPr lang="it-IT" sz="1400" dirty="0" err="1"/>
              <a:t>Disordered</a:t>
            </a:r>
            <a:r>
              <a:rPr lang="it-IT" sz="1400" dirty="0"/>
              <a:t> </a:t>
            </a:r>
            <a:r>
              <a:rPr lang="it-IT" sz="1400" dirty="0" err="1"/>
              <a:t>LIPs</a:t>
            </a:r>
            <a:r>
              <a:rPr lang="it-IT" sz="1400" dirty="0"/>
              <a:t> </a:t>
            </a:r>
            <a:r>
              <a:rPr lang="it-IT" sz="1400" dirty="0" err="1"/>
              <a:t>avg</a:t>
            </a:r>
            <a:r>
              <a:rPr lang="it-IT" sz="1400" dirty="0"/>
              <a:t>. </a:t>
            </a:r>
            <a:r>
              <a:rPr lang="it-IT" sz="1400" dirty="0" err="1"/>
              <a:t>length</a:t>
            </a:r>
            <a:r>
              <a:rPr lang="it-IT" sz="1400" dirty="0"/>
              <a:t> of 19 </a:t>
            </a:r>
            <a:r>
              <a:rPr lang="it-IT" sz="1400" dirty="0" err="1"/>
              <a:t>AAs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19150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FD00A1-D11E-546A-45AC-40CAF36157F1}"/>
              </a:ext>
            </a:extLst>
          </p:cNvPr>
          <p:cNvSpPr/>
          <p:nvPr/>
        </p:nvSpPr>
        <p:spPr>
          <a:xfrm>
            <a:off x="0" y="0"/>
            <a:ext cx="3980329" cy="6857999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4569B-E58B-DE37-0632-080C827E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57" y="224097"/>
            <a:ext cx="3201366" cy="1645920"/>
          </a:xfrm>
        </p:spPr>
        <p:txBody>
          <a:bodyPr anchor="t">
            <a:normAutofit/>
          </a:bodyPr>
          <a:lstStyle/>
          <a:p>
            <a:r>
              <a:rPr lang="it-IT" sz="4000" dirty="0"/>
              <a:t>Training set </a:t>
            </a:r>
            <a:r>
              <a:rPr lang="it-IT" sz="4000" dirty="0" err="1"/>
              <a:t>preparation</a:t>
            </a:r>
            <a:endParaRPr lang="it-IT" sz="40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4E5BAD-F7F5-6EC5-B61E-01D72003F0CC}"/>
              </a:ext>
            </a:extLst>
          </p:cNvPr>
          <p:cNvSpPr txBox="1">
            <a:spLocks/>
          </p:cNvSpPr>
          <p:nvPr/>
        </p:nvSpPr>
        <p:spPr>
          <a:xfrm>
            <a:off x="418225" y="1870016"/>
            <a:ext cx="3201366" cy="352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/>
              <a:t>Two steps of </a:t>
            </a:r>
            <a:r>
              <a:rPr lang="it-IT" sz="2400" dirty="0" err="1"/>
              <a:t>exploration</a:t>
            </a:r>
            <a:endParaRPr lang="it-IT" sz="2400" dirty="0"/>
          </a:p>
          <a:p>
            <a:endParaRPr lang="it-IT" sz="2400" dirty="0"/>
          </a:p>
          <a:p>
            <a:r>
              <a:rPr lang="it-IT" sz="2400" b="1" dirty="0"/>
              <a:t>Second step</a:t>
            </a:r>
          </a:p>
          <a:p>
            <a:pPr marL="342900" indent="-342900">
              <a:buFontTx/>
              <a:buChar char="-"/>
            </a:pPr>
            <a:r>
              <a:rPr lang="it-IT" sz="2400" dirty="0" err="1"/>
              <a:t>Separation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interesting</a:t>
            </a:r>
            <a:r>
              <a:rPr lang="it-IT" sz="2400" dirty="0"/>
              <a:t> (silhouette score of 0.0041)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The </a:t>
            </a:r>
            <a:r>
              <a:rPr lang="it-IT" sz="2400" dirty="0" err="1"/>
              <a:t>two</a:t>
            </a:r>
            <a:r>
              <a:rPr lang="it-IT" sz="2400" dirty="0"/>
              <a:t> groups can be </a:t>
            </a:r>
            <a:r>
              <a:rPr lang="it-IT" sz="2400" dirty="0" err="1"/>
              <a:t>considered</a:t>
            </a:r>
            <a:r>
              <a:rPr lang="it-IT" sz="2400" dirty="0"/>
              <a:t> </a:t>
            </a:r>
            <a:r>
              <a:rPr lang="it-IT" sz="2400" dirty="0" err="1"/>
              <a:t>separately</a:t>
            </a:r>
            <a:endParaRPr lang="it-IT" sz="2400" dirty="0"/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9E092578-4CD6-1C54-E326-58A8B735D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16" y="717920"/>
            <a:ext cx="8102821" cy="5401880"/>
          </a:xfrm>
          <a:prstGeom prst="rect">
            <a:avLst/>
          </a:prstGeom>
        </p:spPr>
      </p:pic>
      <p:pic>
        <p:nvPicPr>
          <p:cNvPr id="6" name="Picture 5" descr="A red circle with text and images&#10;&#10;Description automatically generated">
            <a:extLst>
              <a:ext uri="{FF2B5EF4-FFF2-40B4-BE49-F238E27FC236}">
                <a16:creationId xmlns:a16="http://schemas.microsoft.com/office/drawing/2014/main" id="{E1C05661-8230-CDD7-7E43-4DB4B15A2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4" y="4987984"/>
            <a:ext cx="1543727" cy="1553581"/>
          </a:xfrm>
          <a:prstGeom prst="rect">
            <a:avLst/>
          </a:prstGeom>
        </p:spPr>
      </p:pic>
      <p:pic>
        <p:nvPicPr>
          <p:cNvPr id="7" name="Picture 6" descr="A blue and green structure with red text&#10;&#10;Description automatically generated">
            <a:extLst>
              <a:ext uri="{FF2B5EF4-FFF2-40B4-BE49-F238E27FC236}">
                <a16:creationId xmlns:a16="http://schemas.microsoft.com/office/drawing/2014/main" id="{8BB1D5C7-A36E-9B5F-C124-4D9E3086B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10" y="4772132"/>
            <a:ext cx="1879332" cy="18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82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1328</TotalTime>
  <Words>594</Words>
  <Application>Microsoft Office PowerPoint</Application>
  <PresentationFormat>Widescreen</PresentationFormat>
  <Paragraphs>140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Aptos Narrow</vt:lpstr>
      <vt:lpstr>Arial</vt:lpstr>
      <vt:lpstr>Roboto</vt:lpstr>
      <vt:lpstr>Office Theme</vt:lpstr>
      <vt:lpstr>Linear Interacting Peptides (LIPs) Detection in Protein Sequences Based on Embedding Models</vt:lpstr>
      <vt:lpstr>Proteins</vt:lpstr>
      <vt:lpstr>Protein interactions</vt:lpstr>
      <vt:lpstr>The idea of the project</vt:lpstr>
      <vt:lpstr>The idea of the project</vt:lpstr>
      <vt:lpstr>Training set preparation</vt:lpstr>
      <vt:lpstr>Training set preparation</vt:lpstr>
      <vt:lpstr>Training set preparation</vt:lpstr>
      <vt:lpstr>Training set preparation</vt:lpstr>
      <vt:lpstr>The CNN model</vt:lpstr>
      <vt:lpstr>Training specifics</vt:lpstr>
      <vt:lpstr>Training specifics</vt:lpstr>
      <vt:lpstr>Training specifics</vt:lpstr>
      <vt:lpstr>Training specifics</vt:lpstr>
      <vt:lpstr>The test sets</vt:lpstr>
      <vt:lpstr>Results</vt:lpstr>
      <vt:lpstr>Results</vt:lpstr>
      <vt:lpstr>Results</vt:lpstr>
      <vt:lpstr>Discussion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Interacting Peptides (LIPs) Detection in Protein Sequences Based on Embedding Models</dc:title>
  <dc:creator>Riccardo Carangelo</dc:creator>
  <cp:lastModifiedBy>Riccardo Carangelo</cp:lastModifiedBy>
  <cp:revision>14</cp:revision>
  <dcterms:created xsi:type="dcterms:W3CDTF">2024-04-09T06:05:44Z</dcterms:created>
  <dcterms:modified xsi:type="dcterms:W3CDTF">2024-04-16T05:51:09Z</dcterms:modified>
</cp:coreProperties>
</file>